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handoutMasterIdLst>
    <p:handoutMasterId r:id="rId27"/>
  </p:handoutMasterIdLst>
  <p:sldIdLst>
    <p:sldId id="276" r:id="rId5"/>
    <p:sldId id="275" r:id="rId6"/>
    <p:sldId id="277" r:id="rId7"/>
    <p:sldId id="256" r:id="rId8"/>
    <p:sldId id="257" r:id="rId9"/>
    <p:sldId id="258" r:id="rId10"/>
    <p:sldId id="259" r:id="rId11"/>
    <p:sldId id="260" r:id="rId12"/>
    <p:sldId id="261" r:id="rId13"/>
    <p:sldId id="262" r:id="rId14"/>
    <p:sldId id="263" r:id="rId15"/>
    <p:sldId id="268" r:id="rId16"/>
    <p:sldId id="264" r:id="rId17"/>
    <p:sldId id="265" r:id="rId18"/>
    <p:sldId id="266" r:id="rId19"/>
    <p:sldId id="267" r:id="rId20"/>
    <p:sldId id="269" r:id="rId21"/>
    <p:sldId id="270" r:id="rId22"/>
    <p:sldId id="271" r:id="rId23"/>
    <p:sldId id="272" r:id="rId24"/>
    <p:sldId id="273" r:id="rId25"/>
    <p:sldId id="274"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88" autoAdjust="0"/>
    <p:restoredTop sz="94660"/>
  </p:normalViewPr>
  <p:slideViewPr>
    <p:cSldViewPr>
      <p:cViewPr>
        <p:scale>
          <a:sx n="66" d="100"/>
          <a:sy n="66" d="100"/>
        </p:scale>
        <p:origin x="1626"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latin typeface="Arial" charset="0"/>
              </a:defRPr>
            </a:lvl1pPr>
          </a:lstStyle>
          <a:p>
            <a:pPr>
              <a:defRPr/>
            </a:pPr>
            <a:fld id="{1485F918-F56B-4AC8-A374-B03A05B1B3ED}" type="datetimeFigureOut">
              <a:rPr lang="en-US"/>
              <a:pPr>
                <a:defRPr/>
              </a:pPr>
              <a:t>5/28/2015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smtClean="0">
                <a:latin typeface="Arial"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F70E9D9-61AC-414C-8671-C4B35B8037EF}" type="slidenum">
              <a:rPr lang="en-US" altLang="en-US"/>
              <a:pPr/>
              <a:t>‹#›</a:t>
            </a:fld>
            <a:endParaRPr lang="en-US" altLang="en-US"/>
          </a:p>
        </p:txBody>
      </p:sp>
    </p:spTree>
    <p:extLst>
      <p:ext uri="{BB962C8B-B14F-4D97-AF65-F5344CB8AC3E}">
        <p14:creationId xmlns:p14="http://schemas.microsoft.com/office/powerpoint/2010/main" val="368213594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D6CA38EB-B9A0-4315-90D3-32A55D687792}" type="datetimeFigureOut">
              <a:rPr lang="en-US"/>
              <a:pPr>
                <a:defRPr/>
              </a:pPr>
              <a:t>5/28/2015</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2D554F3E-939D-41D9-8732-3DFEE4CEBE07}" type="slidenum">
              <a:rPr lang="en-US" altLang="en-US"/>
              <a:pPr/>
              <a:t>‹#›</a:t>
            </a:fld>
            <a:endParaRPr lang="en-US" altLang="en-US"/>
          </a:p>
        </p:txBody>
      </p:sp>
    </p:spTree>
    <p:extLst>
      <p:ext uri="{BB962C8B-B14F-4D97-AF65-F5344CB8AC3E}">
        <p14:creationId xmlns:p14="http://schemas.microsoft.com/office/powerpoint/2010/main" val="297115617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80C1C5A9-5052-41C7-B41D-D6A3FAE4F55A}" type="datetimeFigureOut">
              <a:rPr lang="en-US"/>
              <a:pPr>
                <a:defRPr/>
              </a:pPr>
              <a:t>5/28/2015</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F9867C49-B52C-4698-969D-CB3300296C78}" type="slidenum">
              <a:rPr lang="en-US" altLang="en-US"/>
              <a:pPr/>
              <a:t>‹#›</a:t>
            </a:fld>
            <a:endParaRPr lang="en-US" altLang="en-US"/>
          </a:p>
        </p:txBody>
      </p:sp>
    </p:spTree>
    <p:extLst>
      <p:ext uri="{BB962C8B-B14F-4D97-AF65-F5344CB8AC3E}">
        <p14:creationId xmlns:p14="http://schemas.microsoft.com/office/powerpoint/2010/main" val="1110552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D63ED8D-FF03-41AB-B5E9-09BE824BD0CA}" type="datetimeFigureOut">
              <a:rPr lang="en-US"/>
              <a:pPr>
                <a:defRPr/>
              </a:pPr>
              <a:t>5/28/2015</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89F52029-DAB1-4D15-8147-28A125ABB4B7}" type="slidenum">
              <a:rPr lang="en-US" altLang="en-US"/>
              <a:pPr/>
              <a:t>‹#›</a:t>
            </a:fld>
            <a:endParaRPr lang="en-US" altLang="en-US"/>
          </a:p>
        </p:txBody>
      </p:sp>
    </p:spTree>
    <p:extLst>
      <p:ext uri="{BB962C8B-B14F-4D97-AF65-F5344CB8AC3E}">
        <p14:creationId xmlns:p14="http://schemas.microsoft.com/office/powerpoint/2010/main" val="379940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29FDD80F-63D6-459E-8676-AA8EFD2513E5}" type="datetimeFigureOut">
              <a:rPr lang="en-US"/>
              <a:pPr>
                <a:defRPr/>
              </a:pPr>
              <a:t>5/28/2015</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14455661-7BE1-4755-ACAD-3E0515442848}" type="slidenum">
              <a:rPr lang="en-US" altLang="en-US"/>
              <a:pPr/>
              <a:t>‹#›</a:t>
            </a:fld>
            <a:endParaRPr lang="en-US" altLang="en-US"/>
          </a:p>
        </p:txBody>
      </p:sp>
    </p:spTree>
    <p:extLst>
      <p:ext uri="{BB962C8B-B14F-4D97-AF65-F5344CB8AC3E}">
        <p14:creationId xmlns:p14="http://schemas.microsoft.com/office/powerpoint/2010/main" val="1409359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23FC236-2F60-46D5-8154-BB8B72998881}" type="datetimeFigureOut">
              <a:rPr lang="en-US"/>
              <a:pPr>
                <a:defRPr/>
              </a:pPr>
              <a:t>5/28/2015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FA2C6F69-D158-4CA1-B00C-6993A855D1B8}" type="slidenum">
              <a:rPr lang="en-US" altLang="en-US"/>
              <a:pPr/>
              <a:t>‹#›</a:t>
            </a:fld>
            <a:endParaRPr lang="en-US" altLang="en-US"/>
          </a:p>
        </p:txBody>
      </p:sp>
    </p:spTree>
    <p:extLst>
      <p:ext uri="{BB962C8B-B14F-4D97-AF65-F5344CB8AC3E}">
        <p14:creationId xmlns:p14="http://schemas.microsoft.com/office/powerpoint/2010/main" val="142307337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7335F5EA-EBE8-4AF6-9223-EDCDED463708}" type="datetimeFigureOut">
              <a:rPr lang="en-US"/>
              <a:pPr>
                <a:defRPr/>
              </a:pPr>
              <a:t>5/28/2015</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fld id="{3E5874C9-022A-4D9B-958A-9BE684B2F41F}" type="slidenum">
              <a:rPr lang="en-US" altLang="en-US"/>
              <a:pPr/>
              <a:t>‹#›</a:t>
            </a:fld>
            <a:endParaRPr lang="en-US" altLang="en-US"/>
          </a:p>
        </p:txBody>
      </p:sp>
    </p:spTree>
    <p:extLst>
      <p:ext uri="{BB962C8B-B14F-4D97-AF65-F5344CB8AC3E}">
        <p14:creationId xmlns:p14="http://schemas.microsoft.com/office/powerpoint/2010/main" val="3785298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FD531782-E299-4212-AEB6-1450CB28923D}" type="datetimeFigureOut">
              <a:rPr lang="en-US"/>
              <a:pPr>
                <a:defRPr/>
              </a:pPr>
              <a:t>5/28/2015</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fld id="{F14A546E-4F91-4384-B483-FCD337E54265}" type="slidenum">
              <a:rPr lang="en-US" altLang="en-US"/>
              <a:pPr/>
              <a:t>‹#›</a:t>
            </a:fld>
            <a:endParaRPr lang="en-US" altLang="en-US"/>
          </a:p>
        </p:txBody>
      </p:sp>
    </p:spTree>
    <p:extLst>
      <p:ext uri="{BB962C8B-B14F-4D97-AF65-F5344CB8AC3E}">
        <p14:creationId xmlns:p14="http://schemas.microsoft.com/office/powerpoint/2010/main" val="370760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5453ED72-43AE-4EE0-A5D3-FAD16BD5632A}" type="datetimeFigureOut">
              <a:rPr lang="en-US"/>
              <a:pPr>
                <a:defRPr/>
              </a:pPr>
              <a:t>5/28/2015</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fld id="{4D7D50C8-A9C7-4874-88B8-EA93A7F9D143}" type="slidenum">
              <a:rPr lang="en-US" altLang="en-US"/>
              <a:pPr/>
              <a:t>‹#›</a:t>
            </a:fld>
            <a:endParaRPr lang="en-US" altLang="en-US"/>
          </a:p>
        </p:txBody>
      </p:sp>
    </p:spTree>
    <p:extLst>
      <p:ext uri="{BB962C8B-B14F-4D97-AF65-F5344CB8AC3E}">
        <p14:creationId xmlns:p14="http://schemas.microsoft.com/office/powerpoint/2010/main" val="3357189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2F3DEC43-78BF-4983-BA16-0DDCB5923401}" type="datetimeFigureOut">
              <a:rPr lang="en-US"/>
              <a:pPr>
                <a:defRPr/>
              </a:pPr>
              <a:t>5/28/2015</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fld id="{21C80AE5-05F7-4E83-BA92-EAEB2732150A}" type="slidenum">
              <a:rPr lang="en-US" altLang="en-US"/>
              <a:pPr/>
              <a:t>‹#›</a:t>
            </a:fld>
            <a:endParaRPr lang="en-US" altLang="en-US"/>
          </a:p>
        </p:txBody>
      </p:sp>
    </p:spTree>
    <p:extLst>
      <p:ext uri="{BB962C8B-B14F-4D97-AF65-F5344CB8AC3E}">
        <p14:creationId xmlns:p14="http://schemas.microsoft.com/office/powerpoint/2010/main" val="605122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B4146C6C-5EFB-479C-9148-317EFDB17B16}" type="datetimeFigureOut">
              <a:rPr lang="en-US"/>
              <a:pPr>
                <a:defRPr/>
              </a:pPr>
              <a:t>5/28/2015</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fld id="{30FA2EBC-549D-45BD-8727-C10443CB22D5}" type="slidenum">
              <a:rPr lang="en-US" altLang="en-US"/>
              <a:pPr/>
              <a:t>‹#›</a:t>
            </a:fld>
            <a:endParaRPr lang="en-US" altLang="en-US"/>
          </a:p>
        </p:txBody>
      </p:sp>
    </p:spTree>
    <p:extLst>
      <p:ext uri="{BB962C8B-B14F-4D97-AF65-F5344CB8AC3E}">
        <p14:creationId xmlns:p14="http://schemas.microsoft.com/office/powerpoint/2010/main" val="55707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DBC4BE73-1141-4427-B329-6FA3EDD9D2E6}" type="datetimeFigureOut">
              <a:rPr lang="en-US"/>
              <a:pPr>
                <a:defRPr/>
              </a:pPr>
              <a:t>5/28/2015</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F909EF2E-2253-4D95-AE24-27A1FF97B395}" type="slidenum">
              <a:rPr lang="en-US" altLang="en-US"/>
              <a:pPr/>
              <a:t>‹#›</a:t>
            </a:fld>
            <a:endParaRPr lang="en-US" altLang="en-US"/>
          </a:p>
        </p:txBody>
      </p:sp>
    </p:spTree>
    <p:extLst>
      <p:ext uri="{BB962C8B-B14F-4D97-AF65-F5344CB8AC3E}">
        <p14:creationId xmlns:p14="http://schemas.microsoft.com/office/powerpoint/2010/main" val="3684714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fld id="{102CDF6F-05A7-4EE7-A1A6-D02759CB35C6}" type="datetimeFigureOut">
              <a:rPr lang="en-US"/>
              <a:pPr>
                <a:defRPr/>
              </a:pPr>
              <a:t>5/28/2015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a:defRPr sz="1200">
                <a:solidFill>
                  <a:srgbClr val="045C75"/>
                </a:solidFill>
                <a:latin typeface="Constantia" panose="02030602050306030303" pitchFamily="18" charset="0"/>
              </a:defRPr>
            </a:lvl1pPr>
          </a:lstStyle>
          <a:p>
            <a:fld id="{2A091B29-FEB0-4100-A5F7-9C3CBC23C28E}" type="slidenum">
              <a:rPr lang="en-US" altLang="en-US"/>
              <a:pPr/>
              <a:t>‹#›</a:t>
            </a:fld>
            <a:endParaRPr lang="en-US" alt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grpSp>
    </p:spTree>
  </p:cSld>
  <p:clrMap bg1="lt1" tx1="dk1" bg2="lt2" tx2="dk2" accent1="accent1" accent2="accent2" accent3="accent3" accent4="accent4" accent5="accent5" accent6="accent6" hlink="hlink" folHlink="folHlink"/>
  <p:sldLayoutIdLst>
    <p:sldLayoutId id="2147483697" r:id="rId1"/>
    <p:sldLayoutId id="2147483689" r:id="rId2"/>
    <p:sldLayoutId id="2147483698" r:id="rId3"/>
    <p:sldLayoutId id="2147483690" r:id="rId4"/>
    <p:sldLayoutId id="2147483691" r:id="rId5"/>
    <p:sldLayoutId id="2147483692" r:id="rId6"/>
    <p:sldLayoutId id="2147483693" r:id="rId7"/>
    <p:sldLayoutId id="2147483694" r:id="rId8"/>
    <p:sldLayoutId id="2147483699" r:id="rId9"/>
    <p:sldLayoutId id="2147483695" r:id="rId10"/>
    <p:sldLayoutId id="2147483696"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CA" dirty="0"/>
              <a:t>Blood Pressure Lab</a:t>
            </a:r>
          </a:p>
        </p:txBody>
      </p:sp>
      <p:sp>
        <p:nvSpPr>
          <p:cNvPr id="3" name="Content Placeholder 2"/>
          <p:cNvSpPr>
            <a:spLocks noGrp="1"/>
          </p:cNvSpPr>
          <p:nvPr>
            <p:ph idx="1"/>
          </p:nvPr>
        </p:nvSpPr>
        <p:spPr>
          <a:xfrm>
            <a:off x="457200" y="1676400"/>
            <a:ext cx="8229600" cy="5181600"/>
          </a:xfrm>
        </p:spPr>
        <p:txBody>
          <a:bodyPr/>
          <a:lstStyle/>
          <a:p>
            <a:r>
              <a:rPr lang="en-CA" dirty="0" smtClean="0"/>
              <a:t>In </a:t>
            </a:r>
            <a:r>
              <a:rPr lang="en-CA" dirty="0"/>
              <a:t>healthy individuals, diastolic blood pressure stays the same during cardiovascular exercise</a:t>
            </a:r>
            <a:r>
              <a:rPr lang="en-CA" dirty="0" smtClean="0"/>
              <a:t>.</a:t>
            </a:r>
          </a:p>
          <a:p>
            <a:r>
              <a:rPr lang="en-CA" dirty="0"/>
              <a:t>There are several factors that affect diastolic blood pressure, </a:t>
            </a:r>
            <a:r>
              <a:rPr lang="en-CA" dirty="0" smtClean="0"/>
              <a:t>these include; </a:t>
            </a:r>
            <a:r>
              <a:rPr lang="en-CA" dirty="0"/>
              <a:t>blood volume, stroke volume and heart rate. </a:t>
            </a:r>
            <a:endParaRPr lang="en-CA" dirty="0" smtClean="0"/>
          </a:p>
          <a:p>
            <a:r>
              <a:rPr lang="en-CA" dirty="0"/>
              <a:t>To meet your muscles’ increased oxygen demand, all these factors increase during exercise. To create more space for the increased blood flow during exercise, your arteries dilate so diastolic blood pressure remains the same.</a:t>
            </a:r>
          </a:p>
        </p:txBody>
      </p:sp>
    </p:spTree>
    <p:extLst>
      <p:ext uri="{BB962C8B-B14F-4D97-AF65-F5344CB8AC3E}">
        <p14:creationId xmlns:p14="http://schemas.microsoft.com/office/powerpoint/2010/main" val="1321716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11267" name="Content Placeholder 2"/>
          <p:cNvSpPr>
            <a:spLocks noGrp="1"/>
          </p:cNvSpPr>
          <p:nvPr>
            <p:ph sz="half" idx="1"/>
          </p:nvPr>
        </p:nvSpPr>
        <p:spPr>
          <a:xfrm>
            <a:off x="457200" y="1920875"/>
            <a:ext cx="4038600" cy="4433888"/>
          </a:xfrm>
        </p:spPr>
        <p:txBody>
          <a:bodyPr/>
          <a:lstStyle/>
          <a:p>
            <a:pPr eaLnBrk="1" hangingPunct="1"/>
            <a:r>
              <a:rPr lang="en-US" altLang="en-US" dirty="0" smtClean="0"/>
              <a:t>To enter the stomach, the bolus must pass through the </a:t>
            </a:r>
            <a:r>
              <a:rPr lang="en-US" altLang="en-US" dirty="0" smtClean="0">
                <a:solidFill>
                  <a:srgbClr val="FF0000"/>
                </a:solidFill>
              </a:rPr>
              <a:t>lower </a:t>
            </a:r>
            <a:r>
              <a:rPr lang="en-US" altLang="en-US" dirty="0" smtClean="0">
                <a:solidFill>
                  <a:srgbClr val="FF0000"/>
                </a:solidFill>
              </a:rPr>
              <a:t>esophageal </a:t>
            </a:r>
            <a:r>
              <a:rPr lang="en-US" altLang="en-US" sz="2000" dirty="0" smtClean="0"/>
              <a:t>(</a:t>
            </a:r>
            <a:r>
              <a:rPr lang="en-CA" sz="2000" dirty="0" err="1" smtClean="0"/>
              <a:t>ih</a:t>
            </a:r>
            <a:r>
              <a:rPr lang="en-CA" sz="2000" dirty="0" smtClean="0"/>
              <a:t>-</a:t>
            </a:r>
            <a:r>
              <a:rPr lang="en-CA" sz="2000" dirty="0" err="1" smtClean="0"/>
              <a:t>sof</a:t>
            </a:r>
            <a:r>
              <a:rPr lang="en-CA" sz="2000" dirty="0" smtClean="0"/>
              <a:t>-uh-</a:t>
            </a:r>
            <a:r>
              <a:rPr lang="en-CA" sz="2000" dirty="0" err="1" smtClean="0"/>
              <a:t>jee</a:t>
            </a:r>
            <a:r>
              <a:rPr lang="en-CA" sz="2000" dirty="0" smtClean="0"/>
              <a:t>-al) </a:t>
            </a:r>
            <a:r>
              <a:rPr lang="en-US" altLang="en-US" dirty="0" smtClean="0">
                <a:solidFill>
                  <a:srgbClr val="FF0000"/>
                </a:solidFill>
              </a:rPr>
              <a:t>sphincter</a:t>
            </a:r>
            <a:r>
              <a:rPr lang="en-US" altLang="en-US" dirty="0" smtClean="0"/>
              <a:t>, a tight muscle that keeps stomach acid out of the esophagus.</a:t>
            </a:r>
          </a:p>
        </p:txBody>
      </p:sp>
      <p:pic>
        <p:nvPicPr>
          <p:cNvPr id="11268" name="Content Placeholder 4" descr="stomach.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343400" y="2139950"/>
            <a:ext cx="4638675" cy="3995738"/>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12291" name="Content Placeholder 2"/>
          <p:cNvSpPr>
            <a:spLocks noGrp="1"/>
          </p:cNvSpPr>
          <p:nvPr>
            <p:ph sz="half" idx="1"/>
          </p:nvPr>
        </p:nvSpPr>
        <p:spPr>
          <a:xfrm>
            <a:off x="457200" y="1920875"/>
            <a:ext cx="4038600" cy="4433888"/>
          </a:xfrm>
        </p:spPr>
        <p:txBody>
          <a:bodyPr/>
          <a:lstStyle/>
          <a:p>
            <a:pPr eaLnBrk="1" hangingPunct="1"/>
            <a:r>
              <a:rPr lang="en-US" altLang="en-US" dirty="0" smtClean="0"/>
              <a:t>The stomach has folds called </a:t>
            </a:r>
            <a:r>
              <a:rPr lang="en-US" altLang="en-US" dirty="0" err="1" smtClean="0">
                <a:solidFill>
                  <a:srgbClr val="FF0000"/>
                </a:solidFill>
              </a:rPr>
              <a:t>rugae</a:t>
            </a:r>
            <a:r>
              <a:rPr lang="en-US" altLang="en-US" dirty="0" smtClean="0"/>
              <a:t> </a:t>
            </a:r>
            <a:r>
              <a:rPr lang="en-US" altLang="en-US" sz="2000" dirty="0" smtClean="0"/>
              <a:t>(</a:t>
            </a:r>
            <a:r>
              <a:rPr lang="en-US" altLang="en-US" sz="2000" dirty="0" err="1" smtClean="0"/>
              <a:t>rew</a:t>
            </a:r>
            <a:r>
              <a:rPr lang="en-US" altLang="en-US" sz="2000" dirty="0" smtClean="0"/>
              <a:t>-gee) </a:t>
            </a:r>
            <a:r>
              <a:rPr lang="en-US" altLang="en-US" dirty="0" smtClean="0"/>
              <a:t>and </a:t>
            </a:r>
            <a:r>
              <a:rPr lang="en-US" altLang="en-US" dirty="0" smtClean="0"/>
              <a:t>is a big muscular pouch which churns the bolus (</a:t>
            </a:r>
            <a:r>
              <a:rPr lang="en-US" altLang="en-US" dirty="0" smtClean="0">
                <a:solidFill>
                  <a:srgbClr val="FF0000"/>
                </a:solidFill>
              </a:rPr>
              <a:t>Physical Digestion</a:t>
            </a:r>
            <a:r>
              <a:rPr lang="en-US" altLang="en-US" dirty="0" smtClean="0"/>
              <a:t>) and mixes it with </a:t>
            </a:r>
            <a:r>
              <a:rPr lang="en-US" altLang="en-US" dirty="0" smtClean="0">
                <a:solidFill>
                  <a:srgbClr val="FF0000"/>
                </a:solidFill>
              </a:rPr>
              <a:t>gastric juice</a:t>
            </a:r>
            <a:r>
              <a:rPr lang="en-US" altLang="en-US" dirty="0" smtClean="0"/>
              <a:t>, a mixture of stomach acid, mucus and enzymes.</a:t>
            </a:r>
          </a:p>
        </p:txBody>
      </p:sp>
      <p:pic>
        <p:nvPicPr>
          <p:cNvPr id="12292" name="Content Placeholder 4" descr="stomach.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2397125"/>
            <a:ext cx="4038600" cy="3481388"/>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3" name="Content Placeholder 2"/>
          <p:cNvSpPr>
            <a:spLocks noGrp="1"/>
          </p:cNvSpPr>
          <p:nvPr>
            <p:ph sz="half" idx="1"/>
          </p:nvPr>
        </p:nvSpPr>
        <p:spPr>
          <a:xfrm>
            <a:off x="457200" y="1920875"/>
            <a:ext cx="4038600" cy="4433888"/>
          </a:xfrm>
        </p:spPr>
        <p:txBody>
          <a:bodyPr>
            <a:normAutofit lnSpcReduction="10000"/>
          </a:bodyPr>
          <a:lstStyle/>
          <a:p>
            <a:pPr marL="274320" indent="-274320" eaLnBrk="1" fontAlgn="auto" hangingPunct="1">
              <a:spcAft>
                <a:spcPts val="0"/>
              </a:spcAft>
              <a:buClr>
                <a:schemeClr val="accent3"/>
              </a:buClr>
              <a:buFont typeface="Wingdings 2"/>
              <a:buChar char=""/>
              <a:defRPr/>
            </a:pPr>
            <a:r>
              <a:rPr lang="en-US" dirty="0" smtClean="0"/>
              <a:t>The </a:t>
            </a:r>
            <a:r>
              <a:rPr lang="en-US" dirty="0" smtClean="0">
                <a:solidFill>
                  <a:srgbClr val="FF0000"/>
                </a:solidFill>
              </a:rPr>
              <a:t>acid</a:t>
            </a:r>
            <a:r>
              <a:rPr lang="en-US" dirty="0" smtClean="0"/>
              <a:t> kills off any invading bacteria or viruses.</a:t>
            </a:r>
          </a:p>
          <a:p>
            <a:pPr marL="274320" indent="-274320" eaLnBrk="1" fontAlgn="auto" hangingPunct="1">
              <a:spcAft>
                <a:spcPts val="0"/>
              </a:spcAft>
              <a:buClr>
                <a:schemeClr val="accent3"/>
              </a:buClr>
              <a:buFont typeface="Wingdings 2"/>
              <a:buChar char=""/>
              <a:defRPr/>
            </a:pPr>
            <a:r>
              <a:rPr lang="en-US" dirty="0" smtClean="0"/>
              <a:t>The </a:t>
            </a:r>
            <a:r>
              <a:rPr lang="en-US" dirty="0" smtClean="0">
                <a:solidFill>
                  <a:srgbClr val="FF0000"/>
                </a:solidFill>
              </a:rPr>
              <a:t>enzymes</a:t>
            </a:r>
            <a:r>
              <a:rPr lang="en-US" dirty="0" smtClean="0"/>
              <a:t> help break down proteins and lipids. </a:t>
            </a:r>
            <a:r>
              <a:rPr lang="en-US" dirty="0" smtClean="0">
                <a:solidFill>
                  <a:srgbClr val="FF0000"/>
                </a:solidFill>
              </a:rPr>
              <a:t>Chemical Digestion</a:t>
            </a:r>
            <a:r>
              <a:rPr lang="en-US" dirty="0" smtClean="0"/>
              <a:t>.</a:t>
            </a:r>
          </a:p>
          <a:p>
            <a:pPr marL="274320" indent="-274320" eaLnBrk="1" fontAlgn="auto" hangingPunct="1">
              <a:spcAft>
                <a:spcPts val="0"/>
              </a:spcAft>
              <a:buClr>
                <a:schemeClr val="accent3"/>
              </a:buClr>
              <a:buFont typeface="Wingdings 2"/>
              <a:buChar char=""/>
              <a:defRPr/>
            </a:pPr>
            <a:r>
              <a:rPr lang="en-US" dirty="0" smtClean="0"/>
              <a:t>The </a:t>
            </a:r>
            <a:r>
              <a:rPr lang="en-US" dirty="0" smtClean="0">
                <a:solidFill>
                  <a:srgbClr val="FF0000"/>
                </a:solidFill>
              </a:rPr>
              <a:t>mucus</a:t>
            </a:r>
            <a:r>
              <a:rPr lang="en-US" dirty="0" smtClean="0"/>
              <a:t> protects the lining of the stomach from being eaten away by the acid.</a:t>
            </a:r>
            <a:endParaRPr lang="en-US" dirty="0"/>
          </a:p>
        </p:txBody>
      </p:sp>
      <p:pic>
        <p:nvPicPr>
          <p:cNvPr id="13316" name="Content Placeholder 4" descr="stomach.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2397125"/>
            <a:ext cx="4038600" cy="3481388"/>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3" name="Content Placeholder 2"/>
          <p:cNvSpPr>
            <a:spLocks noGrp="1"/>
          </p:cNvSpPr>
          <p:nvPr>
            <p:ph sz="half" idx="1"/>
          </p:nvPr>
        </p:nvSpPr>
        <p:spPr>
          <a:xfrm>
            <a:off x="457200" y="1920875"/>
            <a:ext cx="4191000" cy="4433888"/>
          </a:xfrm>
        </p:spPr>
        <p:txBody>
          <a:bodyPr>
            <a:normAutofit/>
          </a:bodyPr>
          <a:lstStyle/>
          <a:p>
            <a:pPr marL="274320" indent="-274320" eaLnBrk="1" fontAlgn="auto" hangingPunct="1">
              <a:spcAft>
                <a:spcPts val="0"/>
              </a:spcAft>
              <a:buClr>
                <a:schemeClr val="accent3"/>
              </a:buClr>
              <a:buFont typeface="Wingdings 2"/>
              <a:buChar char=""/>
              <a:defRPr/>
            </a:pPr>
            <a:r>
              <a:rPr lang="en-US" sz="2200" dirty="0" smtClean="0"/>
              <a:t>The stomach does do some absorption too.</a:t>
            </a:r>
          </a:p>
          <a:p>
            <a:pPr marL="274320" indent="-274320" eaLnBrk="1" fontAlgn="auto" hangingPunct="1">
              <a:spcAft>
                <a:spcPts val="0"/>
              </a:spcAft>
              <a:buClr>
                <a:schemeClr val="accent3"/>
              </a:buClr>
              <a:buFont typeface="Wingdings 2"/>
              <a:buChar char=""/>
              <a:defRPr/>
            </a:pPr>
            <a:r>
              <a:rPr lang="en-US" sz="2200" dirty="0" smtClean="0"/>
              <a:t>Some medicines (i.e. aspirin), water and alcohol are all absorbed through the stomach.</a:t>
            </a:r>
          </a:p>
          <a:p>
            <a:pPr marL="274320" indent="-274320" eaLnBrk="1" fontAlgn="auto" hangingPunct="1">
              <a:spcAft>
                <a:spcPts val="0"/>
              </a:spcAft>
              <a:buClr>
                <a:schemeClr val="accent3"/>
              </a:buClr>
              <a:buFont typeface="Wingdings 2"/>
              <a:buChar char=""/>
              <a:defRPr/>
            </a:pPr>
            <a:r>
              <a:rPr lang="en-US" sz="2200" dirty="0" smtClean="0"/>
              <a:t>The digested bolus is now called </a:t>
            </a:r>
            <a:r>
              <a:rPr lang="en-US" sz="2200" dirty="0" err="1" smtClean="0">
                <a:solidFill>
                  <a:srgbClr val="FF0000"/>
                </a:solidFill>
              </a:rPr>
              <a:t>chyme</a:t>
            </a:r>
            <a:r>
              <a:rPr lang="en-US" sz="2200" dirty="0" smtClean="0"/>
              <a:t> </a:t>
            </a:r>
            <a:r>
              <a:rPr lang="en-US" sz="2200" dirty="0" smtClean="0"/>
              <a:t>and </a:t>
            </a:r>
            <a:r>
              <a:rPr lang="en-US" sz="2200" dirty="0" smtClean="0"/>
              <a:t>it leaves the stomach by passing through the </a:t>
            </a:r>
            <a:r>
              <a:rPr lang="en-US" sz="2200" dirty="0" smtClean="0">
                <a:solidFill>
                  <a:srgbClr val="FF0000"/>
                </a:solidFill>
              </a:rPr>
              <a:t>pyloric </a:t>
            </a:r>
            <a:r>
              <a:rPr lang="en-US" sz="2200" dirty="0" smtClean="0"/>
              <a:t>(pie-</a:t>
            </a:r>
            <a:r>
              <a:rPr lang="en-US" sz="2200" dirty="0" err="1" smtClean="0"/>
              <a:t>lor</a:t>
            </a:r>
            <a:r>
              <a:rPr lang="en-US" sz="2200" dirty="0"/>
              <a:t>-</a:t>
            </a:r>
            <a:r>
              <a:rPr lang="en-US" sz="2200" dirty="0" err="1" smtClean="0"/>
              <a:t>ic</a:t>
            </a:r>
            <a:r>
              <a:rPr lang="en-US" sz="2200" dirty="0" smtClean="0"/>
              <a:t>)</a:t>
            </a:r>
            <a:r>
              <a:rPr lang="en-US" sz="2200" dirty="0" smtClean="0">
                <a:solidFill>
                  <a:srgbClr val="FF0000"/>
                </a:solidFill>
              </a:rPr>
              <a:t> sphincter</a:t>
            </a:r>
            <a:r>
              <a:rPr lang="en-US" sz="2200" dirty="0" smtClean="0"/>
              <a:t>.</a:t>
            </a:r>
            <a:endParaRPr lang="en-US" sz="2200" dirty="0"/>
          </a:p>
        </p:txBody>
      </p:sp>
      <p:pic>
        <p:nvPicPr>
          <p:cNvPr id="14340" name="Content Placeholder 4" descr="stomach.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2397125"/>
            <a:ext cx="4038600" cy="3481388"/>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15363" name="Content Placeholder 2"/>
          <p:cNvSpPr>
            <a:spLocks noGrp="1"/>
          </p:cNvSpPr>
          <p:nvPr>
            <p:ph sz="half" idx="1"/>
          </p:nvPr>
        </p:nvSpPr>
        <p:spPr>
          <a:xfrm>
            <a:off x="457200" y="1920875"/>
            <a:ext cx="4038600" cy="4433888"/>
          </a:xfrm>
        </p:spPr>
        <p:txBody>
          <a:bodyPr/>
          <a:lstStyle/>
          <a:p>
            <a:pPr eaLnBrk="1" hangingPunct="1"/>
            <a:r>
              <a:rPr lang="en-US" altLang="en-US" dirty="0" err="1" smtClean="0"/>
              <a:t>Chyme</a:t>
            </a:r>
            <a:r>
              <a:rPr lang="en-US" altLang="en-US" dirty="0" smtClean="0"/>
              <a:t> is now in the </a:t>
            </a:r>
            <a:r>
              <a:rPr lang="en-US" altLang="en-US" dirty="0" smtClean="0">
                <a:solidFill>
                  <a:srgbClr val="FF0000"/>
                </a:solidFill>
              </a:rPr>
              <a:t>small intestine</a:t>
            </a:r>
            <a:r>
              <a:rPr lang="en-US" altLang="en-US" dirty="0" smtClean="0"/>
              <a:t>.</a:t>
            </a:r>
          </a:p>
          <a:p>
            <a:pPr eaLnBrk="1" hangingPunct="1"/>
            <a:r>
              <a:rPr lang="en-US" altLang="en-US" dirty="0" smtClean="0"/>
              <a:t>The majority of absorption occurs here.</a:t>
            </a:r>
          </a:p>
          <a:p>
            <a:pPr eaLnBrk="1" hangingPunct="1"/>
            <a:r>
              <a:rPr lang="en-US" altLang="en-US" dirty="0" smtClean="0"/>
              <a:t>The liver and pancreas help the small intestine to maximize absorption.</a:t>
            </a:r>
          </a:p>
          <a:p>
            <a:pPr eaLnBrk="1" hangingPunct="1"/>
            <a:r>
              <a:rPr lang="en-US" altLang="en-US" dirty="0" smtClean="0"/>
              <a:t>The small intestine is broken down into three parts:</a:t>
            </a:r>
          </a:p>
        </p:txBody>
      </p:sp>
      <p:pic>
        <p:nvPicPr>
          <p:cNvPr id="15364" name="Content Placeholder 4" descr="Digestiveaftermouth.gif"/>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343400" y="1881188"/>
            <a:ext cx="4340225" cy="4214812"/>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16387" name="Content Placeholder 2"/>
          <p:cNvSpPr>
            <a:spLocks noGrp="1"/>
          </p:cNvSpPr>
          <p:nvPr>
            <p:ph sz="half" idx="1"/>
          </p:nvPr>
        </p:nvSpPr>
        <p:spPr>
          <a:xfrm>
            <a:off x="457200" y="1920875"/>
            <a:ext cx="4038600" cy="4433888"/>
          </a:xfrm>
        </p:spPr>
        <p:txBody>
          <a:bodyPr/>
          <a:lstStyle/>
          <a:p>
            <a:pPr marL="514350" indent="-514350" eaLnBrk="1" hangingPunct="1">
              <a:buFont typeface="Calibri" panose="020F0502020204030204" pitchFamily="34" charset="0"/>
              <a:buAutoNum type="arabicPeriod"/>
            </a:pPr>
            <a:r>
              <a:rPr lang="en-US" altLang="en-US" dirty="0" smtClean="0">
                <a:solidFill>
                  <a:srgbClr val="FF0000"/>
                </a:solidFill>
              </a:rPr>
              <a:t>Duodenum</a:t>
            </a:r>
          </a:p>
          <a:p>
            <a:pPr marL="514350" indent="-514350" eaLnBrk="1" hangingPunct="1"/>
            <a:r>
              <a:rPr lang="en-US" altLang="en-US" dirty="0" smtClean="0">
                <a:solidFill>
                  <a:srgbClr val="FF0000"/>
                </a:solidFill>
              </a:rPr>
              <a:t>Bile</a:t>
            </a:r>
            <a:r>
              <a:rPr lang="en-US" altLang="en-US" dirty="0" smtClean="0"/>
              <a:t>, produced in the </a:t>
            </a:r>
            <a:r>
              <a:rPr lang="en-US" altLang="en-US" dirty="0" smtClean="0">
                <a:solidFill>
                  <a:srgbClr val="FF0000"/>
                </a:solidFill>
              </a:rPr>
              <a:t>liver</a:t>
            </a:r>
            <a:r>
              <a:rPr lang="en-US" altLang="en-US" dirty="0" smtClean="0"/>
              <a:t> but stored in the </a:t>
            </a:r>
            <a:r>
              <a:rPr lang="en-US" altLang="en-US" dirty="0" smtClean="0">
                <a:solidFill>
                  <a:srgbClr val="FF0000"/>
                </a:solidFill>
              </a:rPr>
              <a:t>gall bladder</a:t>
            </a:r>
            <a:r>
              <a:rPr lang="en-US" altLang="en-US" dirty="0" smtClean="0"/>
              <a:t>, enters through the </a:t>
            </a:r>
            <a:r>
              <a:rPr lang="en-US" altLang="en-US" dirty="0" smtClean="0">
                <a:solidFill>
                  <a:srgbClr val="FF0000"/>
                </a:solidFill>
              </a:rPr>
              <a:t>bile duct</a:t>
            </a:r>
            <a:r>
              <a:rPr lang="en-US" altLang="en-US" dirty="0" smtClean="0"/>
              <a:t>. It breaks down fats.</a:t>
            </a:r>
          </a:p>
          <a:p>
            <a:pPr marL="514350" indent="-514350" eaLnBrk="1" hangingPunct="1"/>
            <a:r>
              <a:rPr lang="en-US" altLang="en-US" dirty="0" smtClean="0"/>
              <a:t>The </a:t>
            </a:r>
            <a:r>
              <a:rPr lang="en-US" altLang="en-US" dirty="0" smtClean="0">
                <a:solidFill>
                  <a:srgbClr val="FF0000"/>
                </a:solidFill>
              </a:rPr>
              <a:t>pancreas </a:t>
            </a:r>
            <a:r>
              <a:rPr lang="en-US" altLang="en-US" dirty="0" smtClean="0"/>
              <a:t>secretes </a:t>
            </a:r>
            <a:r>
              <a:rPr lang="en-US" altLang="en-US" dirty="0" smtClean="0">
                <a:solidFill>
                  <a:srgbClr val="FF0000"/>
                </a:solidFill>
              </a:rPr>
              <a:t>pancreatic juice </a:t>
            </a:r>
            <a:r>
              <a:rPr lang="en-US" altLang="en-US" dirty="0" smtClean="0"/>
              <a:t>to reduce the acidity of the </a:t>
            </a:r>
            <a:r>
              <a:rPr lang="en-US" altLang="en-US" dirty="0" err="1" smtClean="0"/>
              <a:t>chyme</a:t>
            </a:r>
            <a:r>
              <a:rPr lang="en-US" altLang="en-US" dirty="0" smtClean="0"/>
              <a:t>. </a:t>
            </a:r>
          </a:p>
        </p:txBody>
      </p:sp>
      <p:pic>
        <p:nvPicPr>
          <p:cNvPr id="16388" name="Content Placeholder 4" descr="smallIntestine2.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267200" y="1824038"/>
            <a:ext cx="4572000" cy="4440237"/>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17411" name="Content Placeholder 2"/>
          <p:cNvSpPr>
            <a:spLocks noGrp="1"/>
          </p:cNvSpPr>
          <p:nvPr>
            <p:ph sz="half" idx="1"/>
          </p:nvPr>
        </p:nvSpPr>
        <p:spPr>
          <a:xfrm>
            <a:off x="457200" y="1920875"/>
            <a:ext cx="4038600" cy="4433888"/>
          </a:xfrm>
        </p:spPr>
        <p:txBody>
          <a:bodyPr/>
          <a:lstStyle/>
          <a:p>
            <a:pPr marL="514350" indent="-514350" eaLnBrk="1" hangingPunct="1">
              <a:buFont typeface="Wingdings 2" panose="05020102010507070707" pitchFamily="18" charset="2"/>
              <a:buAutoNum type="arabicPeriod" startAt="2"/>
            </a:pPr>
            <a:r>
              <a:rPr lang="en-US" altLang="en-US" dirty="0" smtClean="0">
                <a:solidFill>
                  <a:srgbClr val="FF0000"/>
                </a:solidFill>
              </a:rPr>
              <a:t>Jejunum </a:t>
            </a:r>
            <a:r>
              <a:rPr lang="en-US" altLang="en-US" sz="2000" dirty="0" smtClean="0"/>
              <a:t>(</a:t>
            </a:r>
            <a:r>
              <a:rPr lang="en-CA" sz="2000" dirty="0" err="1" smtClean="0"/>
              <a:t>ji-joo-nuh</a:t>
            </a:r>
            <a:r>
              <a:rPr lang="en-CA" sz="2000" dirty="0" smtClean="0"/>
              <a:t> m)</a:t>
            </a:r>
            <a:endParaRPr lang="en-US" altLang="en-US" sz="2000" dirty="0" smtClean="0"/>
          </a:p>
          <a:p>
            <a:pPr marL="514350" indent="-514350" eaLnBrk="1" hangingPunct="1"/>
            <a:r>
              <a:rPr lang="en-US" altLang="en-US" dirty="0" smtClean="0"/>
              <a:t>The jejunum is where the majority of absorption takes place.</a:t>
            </a:r>
          </a:p>
          <a:p>
            <a:pPr marL="514350" indent="-514350" eaLnBrk="1" hangingPunct="1"/>
            <a:r>
              <a:rPr lang="en-US" altLang="en-US" dirty="0" smtClean="0"/>
              <a:t>It has tiny fingerlike projections called </a:t>
            </a:r>
            <a:r>
              <a:rPr lang="en-US" altLang="en-US" dirty="0" smtClean="0">
                <a:solidFill>
                  <a:srgbClr val="FF0000"/>
                </a:solidFill>
              </a:rPr>
              <a:t>villi</a:t>
            </a:r>
            <a:r>
              <a:rPr lang="en-US" altLang="en-US" dirty="0" smtClean="0"/>
              <a:t> lining it, which increase the surface area for absorbing nutrients.</a:t>
            </a:r>
          </a:p>
        </p:txBody>
      </p:sp>
      <p:pic>
        <p:nvPicPr>
          <p:cNvPr id="17412" name="Content Placeholder 4" descr="smallIntestine2.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81550" y="2709863"/>
            <a:ext cx="3771900" cy="285750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18435" name="Content Placeholder 2"/>
          <p:cNvSpPr>
            <a:spLocks noGrp="1"/>
          </p:cNvSpPr>
          <p:nvPr>
            <p:ph sz="half" idx="1"/>
          </p:nvPr>
        </p:nvSpPr>
        <p:spPr>
          <a:xfrm>
            <a:off x="457200" y="1920875"/>
            <a:ext cx="8229600" cy="1584325"/>
          </a:xfrm>
        </p:spPr>
        <p:txBody>
          <a:bodyPr/>
          <a:lstStyle/>
          <a:p>
            <a:pPr marL="514350" indent="-514350" eaLnBrk="1" hangingPunct="1"/>
            <a:r>
              <a:rPr lang="en-US" altLang="en-US" smtClean="0"/>
              <a:t>Each villi itself has tiny fingerlike projections called </a:t>
            </a:r>
            <a:r>
              <a:rPr lang="en-US" altLang="en-US" smtClean="0">
                <a:solidFill>
                  <a:srgbClr val="FF0000"/>
                </a:solidFill>
              </a:rPr>
              <a:t>microvilli</a:t>
            </a:r>
            <a:r>
              <a:rPr lang="en-US" altLang="en-US" smtClean="0"/>
              <a:t>, which further increase the surface area for absorption.</a:t>
            </a:r>
          </a:p>
        </p:txBody>
      </p:sp>
      <p:pic>
        <p:nvPicPr>
          <p:cNvPr id="18436" name="Content Placeholder 4" descr="smallIntestine2.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276600" y="2819400"/>
            <a:ext cx="5181600" cy="388620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19459" name="Content Placeholder 2"/>
          <p:cNvSpPr>
            <a:spLocks noGrp="1"/>
          </p:cNvSpPr>
          <p:nvPr>
            <p:ph sz="half" idx="1"/>
          </p:nvPr>
        </p:nvSpPr>
        <p:spPr>
          <a:xfrm>
            <a:off x="457200" y="1920875"/>
            <a:ext cx="4038600" cy="4433888"/>
          </a:xfrm>
        </p:spPr>
        <p:txBody>
          <a:bodyPr/>
          <a:lstStyle/>
          <a:p>
            <a:pPr marL="514350" indent="-514350" eaLnBrk="1" hangingPunct="1">
              <a:buFont typeface="Wingdings 2" panose="05020102010507070707" pitchFamily="18" charset="2"/>
              <a:buAutoNum type="arabicPeriod" startAt="3"/>
            </a:pPr>
            <a:r>
              <a:rPr lang="en-US" altLang="en-US" dirty="0" smtClean="0">
                <a:solidFill>
                  <a:srgbClr val="FF0000"/>
                </a:solidFill>
              </a:rPr>
              <a:t>Ileum </a:t>
            </a:r>
            <a:r>
              <a:rPr lang="en-US" altLang="en-US" sz="2000" dirty="0" smtClean="0"/>
              <a:t>(</a:t>
            </a:r>
            <a:r>
              <a:rPr lang="en-CA" sz="2000" dirty="0" err="1"/>
              <a:t>il</a:t>
            </a:r>
            <a:r>
              <a:rPr lang="en-CA" sz="2000" dirty="0"/>
              <a:t>-</a:t>
            </a:r>
            <a:r>
              <a:rPr lang="en-CA" sz="2000" dirty="0" err="1"/>
              <a:t>ee</a:t>
            </a:r>
            <a:r>
              <a:rPr lang="en-CA" sz="2000" dirty="0"/>
              <a:t>-uh </a:t>
            </a:r>
            <a:r>
              <a:rPr lang="en-CA" sz="2000" dirty="0" smtClean="0"/>
              <a:t>m)</a:t>
            </a:r>
            <a:endParaRPr lang="en-US" altLang="en-US" sz="2000" dirty="0" smtClean="0"/>
          </a:p>
          <a:p>
            <a:pPr marL="514350" indent="-514350" eaLnBrk="1" hangingPunct="1"/>
            <a:r>
              <a:rPr lang="en-US" altLang="en-US" dirty="0" smtClean="0"/>
              <a:t>The last portion of the small intestine is the </a:t>
            </a:r>
            <a:r>
              <a:rPr lang="en-US" altLang="en-US" dirty="0" smtClean="0">
                <a:solidFill>
                  <a:srgbClr val="FF0000"/>
                </a:solidFill>
              </a:rPr>
              <a:t>ileum</a:t>
            </a:r>
            <a:r>
              <a:rPr lang="en-US" altLang="en-US" dirty="0" smtClean="0"/>
              <a:t>, which has fewer villi and basically compacts the leftovers to pass through the </a:t>
            </a:r>
            <a:r>
              <a:rPr lang="en-US" altLang="en-US" dirty="0" smtClean="0">
                <a:solidFill>
                  <a:srgbClr val="FF0000"/>
                </a:solidFill>
              </a:rPr>
              <a:t>caecum </a:t>
            </a:r>
            <a:r>
              <a:rPr lang="en-US" altLang="en-US" sz="2000" dirty="0" smtClean="0"/>
              <a:t>(</a:t>
            </a:r>
            <a:r>
              <a:rPr lang="en-CA" sz="2000" dirty="0"/>
              <a:t>see-</a:t>
            </a:r>
            <a:r>
              <a:rPr lang="en-CA" sz="2000" dirty="0" err="1"/>
              <a:t>kuh</a:t>
            </a:r>
            <a:r>
              <a:rPr lang="en-CA" sz="2000" dirty="0"/>
              <a:t> </a:t>
            </a:r>
            <a:r>
              <a:rPr lang="en-CA" sz="2000" dirty="0" smtClean="0"/>
              <a:t>m) </a:t>
            </a:r>
            <a:r>
              <a:rPr lang="en-US" altLang="en-US" dirty="0" smtClean="0"/>
              <a:t>into </a:t>
            </a:r>
            <a:r>
              <a:rPr lang="en-US" altLang="en-US" dirty="0" smtClean="0"/>
              <a:t>the </a:t>
            </a:r>
            <a:r>
              <a:rPr lang="en-US" altLang="en-US" dirty="0" smtClean="0">
                <a:solidFill>
                  <a:srgbClr val="FF0000"/>
                </a:solidFill>
              </a:rPr>
              <a:t>large intestine</a:t>
            </a:r>
            <a:r>
              <a:rPr lang="en-US" altLang="en-US" dirty="0" smtClean="0"/>
              <a:t>.</a:t>
            </a:r>
          </a:p>
        </p:txBody>
      </p:sp>
      <p:pic>
        <p:nvPicPr>
          <p:cNvPr id="19460" name="Content Placeholder 4" descr="Caecum1.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14838" y="2232819"/>
            <a:ext cx="4703762" cy="38100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20483" name="Content Placeholder 2"/>
          <p:cNvSpPr>
            <a:spLocks noGrp="1"/>
          </p:cNvSpPr>
          <p:nvPr>
            <p:ph sz="half" idx="1"/>
          </p:nvPr>
        </p:nvSpPr>
        <p:spPr>
          <a:xfrm>
            <a:off x="457200" y="1920875"/>
            <a:ext cx="4038600" cy="4433888"/>
          </a:xfrm>
        </p:spPr>
        <p:txBody>
          <a:bodyPr/>
          <a:lstStyle/>
          <a:p>
            <a:pPr eaLnBrk="1" hangingPunct="1"/>
            <a:r>
              <a:rPr lang="en-US" altLang="en-US" smtClean="0"/>
              <a:t>The </a:t>
            </a:r>
            <a:r>
              <a:rPr lang="en-US" altLang="en-US" smtClean="0">
                <a:solidFill>
                  <a:srgbClr val="FF0000"/>
                </a:solidFill>
              </a:rPr>
              <a:t>large intestine </a:t>
            </a:r>
            <a:r>
              <a:rPr lang="en-US" altLang="en-US" smtClean="0"/>
              <a:t>(or </a:t>
            </a:r>
            <a:r>
              <a:rPr lang="en-US" altLang="en-US" smtClean="0">
                <a:solidFill>
                  <a:srgbClr val="FF0000"/>
                </a:solidFill>
              </a:rPr>
              <a:t>colon</a:t>
            </a:r>
            <a:r>
              <a:rPr lang="en-US" altLang="en-US" smtClean="0"/>
              <a:t>) is used to </a:t>
            </a:r>
            <a:r>
              <a:rPr lang="en-US" altLang="en-US" smtClean="0">
                <a:solidFill>
                  <a:srgbClr val="FF0000"/>
                </a:solidFill>
              </a:rPr>
              <a:t>absorb water</a:t>
            </a:r>
            <a:r>
              <a:rPr lang="en-US" altLang="en-US" smtClean="0"/>
              <a:t> from the waste material leftover and to produce </a:t>
            </a:r>
            <a:r>
              <a:rPr lang="en-US" altLang="en-US" smtClean="0">
                <a:solidFill>
                  <a:srgbClr val="FF0000"/>
                </a:solidFill>
              </a:rPr>
              <a:t>vitamin K</a:t>
            </a:r>
            <a:r>
              <a:rPr lang="en-US" altLang="en-US" smtClean="0"/>
              <a:t> and some </a:t>
            </a:r>
            <a:r>
              <a:rPr lang="en-US" altLang="en-US" smtClean="0">
                <a:solidFill>
                  <a:srgbClr val="FF0000"/>
                </a:solidFill>
              </a:rPr>
              <a:t>B vitamins </a:t>
            </a:r>
            <a:r>
              <a:rPr lang="en-US" altLang="en-US" smtClean="0"/>
              <a:t>using the helpful bacteria that live here.</a:t>
            </a:r>
          </a:p>
        </p:txBody>
      </p:sp>
      <p:pic>
        <p:nvPicPr>
          <p:cNvPr id="20484" name="Content Placeholder 4" descr="colon.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19600" y="2133600"/>
            <a:ext cx="4286250" cy="342900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171" y="533400"/>
            <a:ext cx="8229600" cy="1143000"/>
          </a:xfrm>
        </p:spPr>
        <p:txBody>
          <a:bodyPr/>
          <a:lstStyle/>
          <a:p>
            <a:r>
              <a:rPr lang="en-CA" dirty="0" smtClean="0"/>
              <a:t>Blood Pressure Lab</a:t>
            </a:r>
            <a:endParaRPr lang="en-CA"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28171" y="2017021"/>
                <a:ext cx="8229600" cy="1488179"/>
              </a:xfrm>
            </p:spPr>
            <p:txBody>
              <a:bodyPr/>
              <a:lstStyle/>
              <a:p>
                <a:pPr marL="0" indent="0">
                  <a:buNone/>
                </a:pPr>
                <a14:m>
                  <m:oMathPara xmlns:m="http://schemas.openxmlformats.org/officeDocument/2006/math">
                    <m:oMathParaPr>
                      <m:jc m:val="left"/>
                    </m:oMathParaPr>
                    <m:oMath xmlns:m="http://schemas.openxmlformats.org/officeDocument/2006/math">
                      <m:f>
                        <m:fPr>
                          <m:ctrlPr>
                            <a:rPr lang="en-CA" sz="4400" i="1" smtClean="0">
                              <a:latin typeface="Cambria Math" panose="02040503050406030204" pitchFamily="18" charset="0"/>
                            </a:rPr>
                          </m:ctrlPr>
                        </m:fPr>
                        <m:num>
                          <m:r>
                            <a:rPr lang="en-CA" sz="4400" b="0" i="1" smtClean="0">
                              <a:latin typeface="Cambria Math" panose="02040503050406030204" pitchFamily="18" charset="0"/>
                            </a:rPr>
                            <m:t>120</m:t>
                          </m:r>
                        </m:num>
                        <m:den>
                          <m:r>
                            <a:rPr lang="en-CA" sz="4400" b="0" i="1" smtClean="0">
                              <a:latin typeface="Cambria Math" panose="02040503050406030204" pitchFamily="18" charset="0"/>
                            </a:rPr>
                            <m:t>80</m:t>
                          </m:r>
                        </m:den>
                      </m:f>
                    </m:oMath>
                  </m:oMathPara>
                </a14:m>
                <a:endParaRPr lang="en-CA" sz="44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28171" y="2017021"/>
                <a:ext cx="8229600" cy="1488179"/>
              </a:xfrm>
              <a:blipFill rotWithShape="0">
                <a:blip r:embed="rId2"/>
                <a:stretch>
                  <a:fillRect/>
                </a:stretch>
              </a:blipFill>
            </p:spPr>
            <p:txBody>
              <a:bodyPr/>
              <a:lstStyle/>
              <a:p>
                <a:r>
                  <a:rPr lang="en-CA">
                    <a:noFill/>
                  </a:rPr>
                  <a:t> </a:t>
                </a:r>
              </a:p>
            </p:txBody>
          </p:sp>
        </mc:Fallback>
      </mc:AlternateContent>
      <p:sp>
        <p:nvSpPr>
          <p:cNvPr id="4" name="TextBox 3"/>
          <p:cNvSpPr txBox="1"/>
          <p:nvPr/>
        </p:nvSpPr>
        <p:spPr>
          <a:xfrm>
            <a:off x="2362200" y="2046050"/>
            <a:ext cx="2655788" cy="369332"/>
          </a:xfrm>
          <a:prstGeom prst="rect">
            <a:avLst/>
          </a:prstGeom>
          <a:noFill/>
        </p:spPr>
        <p:txBody>
          <a:bodyPr wrap="square" rtlCol="0">
            <a:spAutoFit/>
          </a:bodyPr>
          <a:lstStyle/>
          <a:p>
            <a:r>
              <a:rPr lang="en-CA" dirty="0" smtClean="0"/>
              <a:t>Systolic blood pressure</a:t>
            </a:r>
            <a:endParaRPr lang="en-CA" dirty="0"/>
          </a:p>
        </p:txBody>
      </p:sp>
      <p:sp>
        <p:nvSpPr>
          <p:cNvPr id="5" name="TextBox 4"/>
          <p:cNvSpPr txBox="1"/>
          <p:nvPr/>
        </p:nvSpPr>
        <p:spPr>
          <a:xfrm>
            <a:off x="2362200" y="2895600"/>
            <a:ext cx="2655788" cy="369332"/>
          </a:xfrm>
          <a:prstGeom prst="rect">
            <a:avLst/>
          </a:prstGeom>
          <a:noFill/>
        </p:spPr>
        <p:txBody>
          <a:bodyPr wrap="square" rtlCol="0">
            <a:spAutoFit/>
          </a:bodyPr>
          <a:lstStyle/>
          <a:p>
            <a:r>
              <a:rPr lang="en-CA" dirty="0" smtClean="0"/>
              <a:t>Diastolic blood pressure</a:t>
            </a:r>
            <a:endParaRPr lang="en-CA" dirty="0"/>
          </a:p>
        </p:txBody>
      </p:sp>
      <p:cxnSp>
        <p:nvCxnSpPr>
          <p:cNvPr id="7" name="Straight Arrow Connector 6"/>
          <p:cNvCxnSpPr/>
          <p:nvPr/>
        </p:nvCxnSpPr>
        <p:spPr>
          <a:xfrm flipH="1">
            <a:off x="1524000" y="2238476"/>
            <a:ext cx="762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p:cNvCxnSpPr>
            <a:stCxn id="5" idx="1"/>
          </p:cNvCxnSpPr>
          <p:nvPr/>
        </p:nvCxnSpPr>
        <p:spPr>
          <a:xfrm flipH="1">
            <a:off x="1371600" y="3080266"/>
            <a:ext cx="9906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 name="Right Brace 13"/>
          <p:cNvSpPr/>
          <p:nvPr/>
        </p:nvSpPr>
        <p:spPr>
          <a:xfrm>
            <a:off x="4865588" y="2046050"/>
            <a:ext cx="457200" cy="127448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15" name="TextBox 14"/>
          <p:cNvSpPr txBox="1"/>
          <p:nvPr/>
        </p:nvSpPr>
        <p:spPr>
          <a:xfrm>
            <a:off x="5662385" y="2479450"/>
            <a:ext cx="2655788" cy="369332"/>
          </a:xfrm>
          <a:prstGeom prst="rect">
            <a:avLst/>
          </a:prstGeom>
          <a:noFill/>
        </p:spPr>
        <p:txBody>
          <a:bodyPr wrap="square" rtlCol="0">
            <a:spAutoFit/>
          </a:bodyPr>
          <a:lstStyle/>
          <a:p>
            <a:r>
              <a:rPr lang="en-CA" dirty="0" smtClean="0"/>
              <a:t>Normal blood pressure</a:t>
            </a:r>
            <a:endParaRPr lang="en-CA" dirty="0"/>
          </a:p>
        </p:txBody>
      </p:sp>
      <p:sp>
        <p:nvSpPr>
          <p:cNvPr id="16" name="Content Placeholder 2"/>
          <p:cNvSpPr txBox="1">
            <a:spLocks/>
          </p:cNvSpPr>
          <p:nvPr/>
        </p:nvSpPr>
        <p:spPr bwMode="auto">
          <a:xfrm>
            <a:off x="428171" y="3985418"/>
            <a:ext cx="8229600" cy="1694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r>
              <a:rPr lang="en-CA" sz="2000" dirty="0" smtClean="0"/>
              <a:t>Systolic blood pressure – measures the pressure in your blood vessels 			     when your heart beats</a:t>
            </a:r>
          </a:p>
          <a:p>
            <a:pPr/>
            <a:r>
              <a:rPr lang="en-CA" sz="2000" dirty="0" smtClean="0"/>
              <a:t>Diastolic blood pressure – measure the pressure in your blood vessels </a:t>
            </a:r>
          </a:p>
          <a:p>
            <a:pPr marL="0" indent="0">
              <a:buNone/>
            </a:pPr>
            <a:r>
              <a:rPr lang="en-CA" sz="2000" dirty="0"/>
              <a:t>	</a:t>
            </a:r>
            <a:r>
              <a:rPr lang="en-CA" sz="2000" dirty="0" smtClean="0"/>
              <a:t>		       when your heart is at rest</a:t>
            </a:r>
            <a:endParaRPr lang="en-CA" sz="2000" dirty="0"/>
          </a:p>
          <a:p>
            <a:pPr/>
            <a:endParaRPr lang="en-CA" sz="2000" dirty="0"/>
          </a:p>
        </p:txBody>
      </p:sp>
    </p:spTree>
    <p:extLst>
      <p:ext uri="{BB962C8B-B14F-4D97-AF65-F5344CB8AC3E}">
        <p14:creationId xmlns:p14="http://schemas.microsoft.com/office/powerpoint/2010/main" val="40587557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21507" name="Content Placeholder 2"/>
          <p:cNvSpPr>
            <a:spLocks noGrp="1"/>
          </p:cNvSpPr>
          <p:nvPr>
            <p:ph sz="half" idx="1"/>
          </p:nvPr>
        </p:nvSpPr>
        <p:spPr>
          <a:xfrm>
            <a:off x="457200" y="1920875"/>
            <a:ext cx="4038600" cy="4433888"/>
          </a:xfrm>
        </p:spPr>
        <p:txBody>
          <a:bodyPr/>
          <a:lstStyle/>
          <a:p>
            <a:pPr eaLnBrk="1" hangingPunct="1"/>
            <a:r>
              <a:rPr lang="en-US" altLang="en-US" smtClean="0"/>
              <a:t>All leftover waste is compacted and stored at the end of the large intestine called the </a:t>
            </a:r>
            <a:r>
              <a:rPr lang="en-US" altLang="en-US" smtClean="0">
                <a:solidFill>
                  <a:srgbClr val="FF0000"/>
                </a:solidFill>
              </a:rPr>
              <a:t>rectum</a:t>
            </a:r>
            <a:r>
              <a:rPr lang="en-US" altLang="en-US" smtClean="0"/>
              <a:t>.</a:t>
            </a:r>
          </a:p>
          <a:p>
            <a:pPr eaLnBrk="1" hangingPunct="1"/>
            <a:r>
              <a:rPr lang="en-US" altLang="en-US" smtClean="0"/>
              <a:t>When full, the </a:t>
            </a:r>
            <a:r>
              <a:rPr lang="en-US" altLang="en-US" smtClean="0">
                <a:solidFill>
                  <a:srgbClr val="FF0000"/>
                </a:solidFill>
              </a:rPr>
              <a:t>anal sphincter</a:t>
            </a:r>
            <a:r>
              <a:rPr lang="en-US" altLang="en-US" smtClean="0"/>
              <a:t> loosens and the waste, called </a:t>
            </a:r>
            <a:r>
              <a:rPr lang="en-US" altLang="en-US" smtClean="0">
                <a:solidFill>
                  <a:srgbClr val="FF0000"/>
                </a:solidFill>
              </a:rPr>
              <a:t>feces</a:t>
            </a:r>
            <a:r>
              <a:rPr lang="en-US" altLang="en-US" smtClean="0"/>
              <a:t>, passes out of the body through the </a:t>
            </a:r>
            <a:r>
              <a:rPr lang="en-US" altLang="en-US" smtClean="0">
                <a:solidFill>
                  <a:srgbClr val="FF0000"/>
                </a:solidFill>
              </a:rPr>
              <a:t>anus</a:t>
            </a:r>
            <a:r>
              <a:rPr lang="en-US" altLang="en-US" smtClean="0"/>
              <a:t>.</a:t>
            </a:r>
          </a:p>
        </p:txBody>
      </p:sp>
      <p:pic>
        <p:nvPicPr>
          <p:cNvPr id="21508" name="Content Placeholder 4" descr="rectum.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352925" y="2286000"/>
            <a:ext cx="4219575" cy="3376613"/>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704850"/>
            <a:ext cx="8229600" cy="1143000"/>
          </a:xfrm>
        </p:spPr>
        <p:txBody>
          <a:bodyPr/>
          <a:lstStyle/>
          <a:p>
            <a:pPr algn="ctr" eaLnBrk="1" hangingPunct="1"/>
            <a:r>
              <a:rPr lang="en-US" altLang="en-US" smtClean="0"/>
              <a:t>Digestion and Homeostasis</a:t>
            </a:r>
          </a:p>
        </p:txBody>
      </p:sp>
      <p:sp>
        <p:nvSpPr>
          <p:cNvPr id="22531" name="Content Placeholder 2"/>
          <p:cNvSpPr>
            <a:spLocks noGrp="1"/>
          </p:cNvSpPr>
          <p:nvPr>
            <p:ph sz="half" idx="1"/>
          </p:nvPr>
        </p:nvSpPr>
        <p:spPr>
          <a:xfrm>
            <a:off x="457200" y="1920875"/>
            <a:ext cx="4038600" cy="4433888"/>
          </a:xfrm>
        </p:spPr>
        <p:txBody>
          <a:bodyPr/>
          <a:lstStyle/>
          <a:p>
            <a:pPr eaLnBrk="1" hangingPunct="1"/>
            <a:r>
              <a:rPr lang="en-US" altLang="en-US" smtClean="0"/>
              <a:t>The endocrine, nervous, digestive and circulatory systems all work together to control digestion.</a:t>
            </a:r>
          </a:p>
          <a:p>
            <a:pPr eaLnBrk="1" hangingPunct="1"/>
            <a:r>
              <a:rPr lang="en-US" altLang="en-US" smtClean="0"/>
              <a:t>Before we eat, smelling food releases </a:t>
            </a:r>
            <a:r>
              <a:rPr lang="en-US" altLang="en-US" smtClean="0">
                <a:solidFill>
                  <a:srgbClr val="FF0000"/>
                </a:solidFill>
              </a:rPr>
              <a:t>saliva</a:t>
            </a:r>
            <a:r>
              <a:rPr lang="en-US" altLang="en-US" smtClean="0"/>
              <a:t> in our mouths and </a:t>
            </a:r>
            <a:r>
              <a:rPr lang="en-US" altLang="en-US" smtClean="0">
                <a:solidFill>
                  <a:srgbClr val="FF0000"/>
                </a:solidFill>
              </a:rPr>
              <a:t>gastrin </a:t>
            </a:r>
            <a:r>
              <a:rPr lang="en-US" altLang="en-US" smtClean="0"/>
              <a:t>in our stomachs which prepares the body for a snack.</a:t>
            </a:r>
          </a:p>
        </p:txBody>
      </p:sp>
      <p:pic>
        <p:nvPicPr>
          <p:cNvPr id="22532" name="Content Placeholder 4" descr="gastrin.pn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86300" y="1592830"/>
            <a:ext cx="4191000" cy="4140200"/>
          </a:xfrm>
        </p:spPr>
      </p:pic>
      <p:sp>
        <p:nvSpPr>
          <p:cNvPr id="22533" name="TextBox 5"/>
          <p:cNvSpPr txBox="1">
            <a:spLocks noChangeArrowheads="1"/>
          </p:cNvSpPr>
          <p:nvPr/>
        </p:nvSpPr>
        <p:spPr bwMode="auto">
          <a:xfrm>
            <a:off x="4876800" y="5562600"/>
            <a:ext cx="3352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latin typeface="Constantia" panose="02030602050306030303" pitchFamily="18" charset="0"/>
              </a:rPr>
              <a:t>The Hormone Gastrin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704850"/>
            <a:ext cx="8229600" cy="1143000"/>
          </a:xfrm>
        </p:spPr>
        <p:txBody>
          <a:bodyPr/>
          <a:lstStyle/>
          <a:p>
            <a:pPr algn="ctr" eaLnBrk="1" hangingPunct="1"/>
            <a:r>
              <a:rPr lang="en-US" altLang="en-US" smtClean="0"/>
              <a:t>Digestion and Homeostasis</a:t>
            </a:r>
          </a:p>
        </p:txBody>
      </p:sp>
      <p:sp>
        <p:nvSpPr>
          <p:cNvPr id="3" name="Content Placeholder 2"/>
          <p:cNvSpPr>
            <a:spLocks noGrp="1"/>
          </p:cNvSpPr>
          <p:nvPr>
            <p:ph sz="half" idx="1"/>
          </p:nvPr>
        </p:nvSpPr>
        <p:spPr>
          <a:xfrm>
            <a:off x="457200" y="1920875"/>
            <a:ext cx="4038600" cy="4433888"/>
          </a:xfrm>
        </p:spPr>
        <p:txBody>
          <a:bodyPr>
            <a:normAutofit lnSpcReduction="10000"/>
          </a:bodyPr>
          <a:lstStyle/>
          <a:p>
            <a:pPr marL="274320" indent="-274320" eaLnBrk="1" fontAlgn="auto" hangingPunct="1">
              <a:spcAft>
                <a:spcPts val="0"/>
              </a:spcAft>
              <a:buClr>
                <a:schemeClr val="accent3"/>
              </a:buClr>
              <a:buFont typeface="Wingdings 2"/>
              <a:buChar char=""/>
              <a:defRPr/>
            </a:pPr>
            <a:r>
              <a:rPr lang="en-US" dirty="0" smtClean="0"/>
              <a:t>A large meal activates receptors that churn the stomach and empty it faster.</a:t>
            </a:r>
          </a:p>
          <a:p>
            <a:pPr marL="274320" indent="-274320" eaLnBrk="1" fontAlgn="auto" hangingPunct="1">
              <a:spcAft>
                <a:spcPts val="0"/>
              </a:spcAft>
              <a:buClr>
                <a:schemeClr val="accent3"/>
              </a:buClr>
              <a:buFont typeface="Wingdings 2"/>
              <a:buChar char=""/>
              <a:defRPr/>
            </a:pPr>
            <a:r>
              <a:rPr lang="en-US" dirty="0" smtClean="0"/>
              <a:t>If the meal was high in fat, digestion is slowed, allowing time for the fat to be broken down.</a:t>
            </a:r>
          </a:p>
          <a:p>
            <a:pPr marL="274320" indent="-274320" eaLnBrk="1" fontAlgn="auto" hangingPunct="1">
              <a:spcAft>
                <a:spcPts val="0"/>
              </a:spcAft>
              <a:buClr>
                <a:schemeClr val="accent3"/>
              </a:buClr>
              <a:buFont typeface="Wingdings 2"/>
              <a:buChar char=""/>
              <a:defRPr/>
            </a:pPr>
            <a:r>
              <a:rPr lang="en-US" dirty="0" smtClean="0"/>
              <a:t>Hence why we feel fuller after eating a high fat meal.</a:t>
            </a:r>
            <a:endParaRPr lang="en-US" dirty="0"/>
          </a:p>
        </p:txBody>
      </p:sp>
      <p:pic>
        <p:nvPicPr>
          <p:cNvPr id="23556" name="Content Placeholder 4" descr="killler_meal.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06900" y="2057400"/>
            <a:ext cx="4165600" cy="3833813"/>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781050"/>
          </a:xfrm>
        </p:spPr>
        <p:txBody>
          <a:bodyPr/>
          <a:lstStyle/>
          <a:p>
            <a:r>
              <a:rPr lang="en-CA" dirty="0" smtClean="0"/>
              <a:t>Lab Results</a:t>
            </a:r>
            <a:endParaRPr lang="en-CA" dirty="0"/>
          </a:p>
        </p:txBody>
      </p:sp>
      <p:sp>
        <p:nvSpPr>
          <p:cNvPr id="3" name="Content Placeholder 2"/>
          <p:cNvSpPr>
            <a:spLocks noGrp="1"/>
          </p:cNvSpPr>
          <p:nvPr>
            <p:ph idx="1"/>
          </p:nvPr>
        </p:nvSpPr>
        <p:spPr>
          <a:xfrm>
            <a:off x="457200" y="1641021"/>
            <a:ext cx="8229600" cy="4770437"/>
          </a:xfrm>
        </p:spPr>
        <p:txBody>
          <a:bodyPr/>
          <a:lstStyle/>
          <a:p>
            <a:r>
              <a:rPr lang="en-CA" sz="2000" dirty="0" smtClean="0"/>
              <a:t>Teens – resting target </a:t>
            </a:r>
            <a:r>
              <a:rPr lang="en-CA" sz="2000" dirty="0" smtClean="0">
                <a:sym typeface="Wingdings" panose="05000000000000000000" pitchFamily="2" charset="2"/>
              </a:rPr>
              <a:t> </a:t>
            </a:r>
            <a:r>
              <a:rPr lang="en-CA" sz="2000" dirty="0" smtClean="0"/>
              <a:t>111 </a:t>
            </a:r>
            <a:r>
              <a:rPr lang="en-CA" sz="2000" dirty="0"/>
              <a:t>to 128 systolic and 63 to 82 </a:t>
            </a:r>
            <a:r>
              <a:rPr lang="en-CA" sz="2000" dirty="0" smtClean="0"/>
              <a:t>diastolic</a:t>
            </a:r>
          </a:p>
          <a:p>
            <a:r>
              <a:rPr lang="en-CA" sz="2000" dirty="0" smtClean="0"/>
              <a:t>Athletes </a:t>
            </a:r>
            <a:r>
              <a:rPr lang="en-CA" sz="2000" dirty="0"/>
              <a:t>hearts are stronger and more </a:t>
            </a:r>
            <a:r>
              <a:rPr lang="en-CA" sz="2000" dirty="0" smtClean="0"/>
              <a:t>efficient.</a:t>
            </a:r>
          </a:p>
          <a:p>
            <a:pPr lvl="1"/>
            <a:r>
              <a:rPr lang="en-CA" sz="1800" dirty="0" smtClean="0"/>
              <a:t>Moves more blood per pump (less pumps).</a:t>
            </a:r>
          </a:p>
          <a:p>
            <a:r>
              <a:rPr lang="en-CA" sz="2000" dirty="0" smtClean="0"/>
              <a:t>After exercise heart rate like blood pressure remains high for a bit to replace lost oxygen.</a:t>
            </a:r>
            <a:endParaRPr lang="en-CA" sz="2000" dirty="0"/>
          </a:p>
          <a:p>
            <a:r>
              <a:rPr lang="en-CA" sz="2000" dirty="0" smtClean="0"/>
              <a:t>Body position (heart rate)</a:t>
            </a:r>
          </a:p>
          <a:p>
            <a:pPr lvl="1"/>
            <a:r>
              <a:rPr lang="en-CA" sz="1800" dirty="0" smtClean="0"/>
              <a:t>Lying down –lowest (no gravity – easier to move blood)</a:t>
            </a:r>
          </a:p>
          <a:p>
            <a:pPr lvl="1"/>
            <a:r>
              <a:rPr lang="en-CA" sz="1800" dirty="0" smtClean="0"/>
              <a:t>Sitting and Standing – about the same (pump against gravity)</a:t>
            </a:r>
          </a:p>
          <a:p>
            <a:pPr lvl="1"/>
            <a:r>
              <a:rPr lang="en-CA" sz="1800" dirty="0" smtClean="0"/>
              <a:t>Exercise – increase demand for O2 (beat more often)</a:t>
            </a:r>
          </a:p>
          <a:p>
            <a:endParaRPr lang="en-CA" sz="2200" dirty="0" smtClean="0"/>
          </a:p>
          <a:p>
            <a:r>
              <a:rPr lang="en-CA" sz="2200" dirty="0" smtClean="0"/>
              <a:t>Exercise increases pulse 20% </a:t>
            </a:r>
          </a:p>
          <a:p>
            <a:r>
              <a:rPr lang="en-CA" sz="2000" dirty="0" smtClean="0"/>
              <a:t>Absolut pulse Max </a:t>
            </a:r>
            <a:r>
              <a:rPr lang="en-CA" sz="2000" dirty="0" smtClean="0">
                <a:sym typeface="Wingdings" panose="05000000000000000000" pitchFamily="2" charset="2"/>
              </a:rPr>
              <a:t> 200-205 (decreases with age)</a:t>
            </a:r>
          </a:p>
          <a:p>
            <a:pPr lvl="1"/>
            <a:r>
              <a:rPr lang="en-CA" sz="2000" dirty="0" smtClean="0">
                <a:sym typeface="Wingdings" panose="05000000000000000000" pitchFamily="2" charset="2"/>
              </a:rPr>
              <a:t>Smoking decreases the max</a:t>
            </a:r>
          </a:p>
          <a:p>
            <a:pPr lvl="1"/>
            <a:endParaRPr lang="en-CA" sz="2000" dirty="0"/>
          </a:p>
        </p:txBody>
      </p:sp>
    </p:spTree>
    <p:extLst>
      <p:ext uri="{BB962C8B-B14F-4D97-AF65-F5344CB8AC3E}">
        <p14:creationId xmlns:p14="http://schemas.microsoft.com/office/powerpoint/2010/main" val="3592316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914400"/>
          </a:xfrm>
          <a:extLst/>
        </p:spPr>
        <p:txBody>
          <a:bodyPr/>
          <a:lstStyle/>
          <a:p>
            <a:pPr algn="ctr" eaLnBrk="1" fontAlgn="auto" hangingPunct="1">
              <a:spcAft>
                <a:spcPts val="0"/>
              </a:spcAft>
              <a:defRPr/>
            </a:pPr>
            <a:r>
              <a:rPr lang="en-US" dirty="0" smtClean="0"/>
              <a:t>The Digestive System</a:t>
            </a:r>
            <a:endParaRPr lang="en-US" dirty="0"/>
          </a:p>
        </p:txBody>
      </p:sp>
      <p:pic>
        <p:nvPicPr>
          <p:cNvPr id="5123" name="Picture 3" descr="Digestive System.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1219200"/>
            <a:ext cx="39370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704850"/>
            <a:ext cx="8229600" cy="1143000"/>
          </a:xfrm>
        </p:spPr>
        <p:txBody>
          <a:bodyPr/>
          <a:lstStyle/>
          <a:p>
            <a:pPr algn="ctr" eaLnBrk="1" hangingPunct="1"/>
            <a:r>
              <a:rPr lang="en-US" altLang="en-US" smtClean="0"/>
              <a:t>Introduction</a:t>
            </a:r>
          </a:p>
        </p:txBody>
      </p:sp>
      <p:sp>
        <p:nvSpPr>
          <p:cNvPr id="6147" name="Content Placeholder 2"/>
          <p:cNvSpPr>
            <a:spLocks noGrp="1"/>
          </p:cNvSpPr>
          <p:nvPr>
            <p:ph sz="half" idx="1"/>
          </p:nvPr>
        </p:nvSpPr>
        <p:spPr>
          <a:xfrm>
            <a:off x="457200" y="1920875"/>
            <a:ext cx="4038600" cy="4433888"/>
          </a:xfrm>
        </p:spPr>
        <p:txBody>
          <a:bodyPr/>
          <a:lstStyle/>
          <a:p>
            <a:pPr eaLnBrk="1" hangingPunct="1"/>
            <a:r>
              <a:rPr lang="en-US" altLang="en-US" smtClean="0"/>
              <a:t>The digestive system is used for breaking down food into nutrients which then pass into the circulatory system and are taken to where they are needed in the body.</a:t>
            </a:r>
          </a:p>
        </p:txBody>
      </p:sp>
      <p:pic>
        <p:nvPicPr>
          <p:cNvPr id="6148" name="Content Placeholder 4" descr="figure_digestive.gif"/>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22825" y="1920875"/>
            <a:ext cx="3689350" cy="4433888"/>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704850"/>
            <a:ext cx="8229600" cy="1143000"/>
          </a:xfrm>
        </p:spPr>
        <p:txBody>
          <a:bodyPr/>
          <a:lstStyle/>
          <a:p>
            <a:pPr algn="ctr" eaLnBrk="1" hangingPunct="1"/>
            <a:r>
              <a:rPr lang="en-US" altLang="en-US" smtClean="0"/>
              <a:t>Introduction</a:t>
            </a:r>
          </a:p>
        </p:txBody>
      </p:sp>
      <p:sp>
        <p:nvSpPr>
          <p:cNvPr id="3" name="Content Placeholder 2"/>
          <p:cNvSpPr>
            <a:spLocks noGrp="1"/>
          </p:cNvSpPr>
          <p:nvPr>
            <p:ph sz="half" idx="1"/>
          </p:nvPr>
        </p:nvSpPr>
        <p:spPr>
          <a:xfrm>
            <a:off x="228600" y="1920875"/>
            <a:ext cx="4267200" cy="4433888"/>
          </a:xfrm>
        </p:spPr>
        <p:txBody>
          <a:bodyPr>
            <a:normAutofit/>
          </a:bodyPr>
          <a:lstStyle/>
          <a:p>
            <a:pPr marL="274320" indent="-274320" eaLnBrk="1" fontAlgn="auto" hangingPunct="1">
              <a:spcAft>
                <a:spcPts val="0"/>
              </a:spcAft>
              <a:buClr>
                <a:schemeClr val="accent3"/>
              </a:buClr>
              <a:buFont typeface="Wingdings 2"/>
              <a:buChar char=""/>
              <a:defRPr/>
            </a:pPr>
            <a:r>
              <a:rPr lang="en-US" dirty="0" smtClean="0"/>
              <a:t>There are four stages to food processing:</a:t>
            </a:r>
          </a:p>
          <a:p>
            <a:pPr marL="514350" indent="-514350" eaLnBrk="1" fontAlgn="auto" hangingPunct="1">
              <a:spcAft>
                <a:spcPts val="0"/>
              </a:spcAft>
              <a:buClr>
                <a:schemeClr val="accent3"/>
              </a:buClr>
              <a:buFont typeface="+mj-lt"/>
              <a:buAutoNum type="arabicPeriod"/>
              <a:defRPr/>
            </a:pPr>
            <a:r>
              <a:rPr lang="en-US" dirty="0" smtClean="0">
                <a:solidFill>
                  <a:srgbClr val="FF0000"/>
                </a:solidFill>
              </a:rPr>
              <a:t>Ingestion</a:t>
            </a:r>
            <a:r>
              <a:rPr lang="en-US" dirty="0" smtClean="0"/>
              <a:t>: taking in food</a:t>
            </a:r>
          </a:p>
          <a:p>
            <a:pPr marL="514350" indent="-514350" eaLnBrk="1" fontAlgn="auto" hangingPunct="1">
              <a:spcAft>
                <a:spcPts val="0"/>
              </a:spcAft>
              <a:buClr>
                <a:schemeClr val="accent3"/>
              </a:buClr>
              <a:buFont typeface="+mj-lt"/>
              <a:buAutoNum type="arabicPeriod"/>
              <a:defRPr/>
            </a:pPr>
            <a:r>
              <a:rPr lang="en-US" dirty="0" smtClean="0">
                <a:solidFill>
                  <a:srgbClr val="FF0000"/>
                </a:solidFill>
              </a:rPr>
              <a:t>Digestion</a:t>
            </a:r>
            <a:r>
              <a:rPr lang="en-US" dirty="0" smtClean="0"/>
              <a:t>: breaking down food into nutrients</a:t>
            </a:r>
          </a:p>
          <a:p>
            <a:pPr marL="514350" indent="-514350" eaLnBrk="1" fontAlgn="auto" hangingPunct="1">
              <a:spcAft>
                <a:spcPts val="0"/>
              </a:spcAft>
              <a:buClr>
                <a:schemeClr val="accent3"/>
              </a:buClr>
              <a:buFont typeface="+mj-lt"/>
              <a:buAutoNum type="arabicPeriod"/>
              <a:defRPr/>
            </a:pPr>
            <a:r>
              <a:rPr lang="en-US" dirty="0" smtClean="0">
                <a:solidFill>
                  <a:srgbClr val="FF0000"/>
                </a:solidFill>
              </a:rPr>
              <a:t>Absorption</a:t>
            </a:r>
            <a:r>
              <a:rPr lang="en-US" dirty="0" smtClean="0"/>
              <a:t>: taking in nutrients by cells</a:t>
            </a:r>
          </a:p>
          <a:p>
            <a:pPr marL="514350" indent="-514350" eaLnBrk="1" fontAlgn="auto" hangingPunct="1">
              <a:spcAft>
                <a:spcPts val="0"/>
              </a:spcAft>
              <a:buClr>
                <a:schemeClr val="accent3"/>
              </a:buClr>
              <a:buFont typeface="+mj-lt"/>
              <a:buAutoNum type="arabicPeriod"/>
              <a:defRPr/>
            </a:pPr>
            <a:r>
              <a:rPr lang="en-US" dirty="0" smtClean="0">
                <a:solidFill>
                  <a:srgbClr val="FF0000"/>
                </a:solidFill>
              </a:rPr>
              <a:t>Egestion</a:t>
            </a:r>
            <a:r>
              <a:rPr lang="en-US" dirty="0" smtClean="0"/>
              <a:t>: removing any leftover wastes</a:t>
            </a:r>
            <a:endParaRPr lang="en-US" dirty="0"/>
          </a:p>
        </p:txBody>
      </p:sp>
      <p:pic>
        <p:nvPicPr>
          <p:cNvPr id="7172" name="Content Placeholder 4" descr="figure_digestive.gif"/>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22825" y="1920875"/>
            <a:ext cx="3689350" cy="4433888"/>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8195" name="Content Placeholder 2"/>
          <p:cNvSpPr>
            <a:spLocks noGrp="1"/>
          </p:cNvSpPr>
          <p:nvPr>
            <p:ph sz="half" idx="1"/>
          </p:nvPr>
        </p:nvSpPr>
        <p:spPr>
          <a:xfrm>
            <a:off x="457200" y="1920875"/>
            <a:ext cx="4038600" cy="4433888"/>
          </a:xfrm>
        </p:spPr>
        <p:txBody>
          <a:bodyPr/>
          <a:lstStyle/>
          <a:p>
            <a:pPr eaLnBrk="1" hangingPunct="1"/>
            <a:r>
              <a:rPr lang="en-US" altLang="en-US" smtClean="0"/>
              <a:t>Begins when food enters the mouth.</a:t>
            </a:r>
          </a:p>
          <a:p>
            <a:pPr eaLnBrk="1" hangingPunct="1"/>
            <a:r>
              <a:rPr lang="en-US" altLang="en-US" smtClean="0"/>
              <a:t>It is </a:t>
            </a:r>
            <a:r>
              <a:rPr lang="en-US" altLang="en-US" smtClean="0">
                <a:solidFill>
                  <a:srgbClr val="FF0000"/>
                </a:solidFill>
              </a:rPr>
              <a:t>physically</a:t>
            </a:r>
            <a:r>
              <a:rPr lang="en-US" altLang="en-US" smtClean="0"/>
              <a:t> broken down by the </a:t>
            </a:r>
            <a:r>
              <a:rPr lang="en-US" altLang="en-US" smtClean="0">
                <a:solidFill>
                  <a:srgbClr val="FF0000"/>
                </a:solidFill>
              </a:rPr>
              <a:t>teeth</a:t>
            </a:r>
            <a:r>
              <a:rPr lang="en-US" altLang="en-US" smtClean="0"/>
              <a:t>.</a:t>
            </a:r>
          </a:p>
          <a:p>
            <a:pPr eaLnBrk="1" hangingPunct="1"/>
            <a:r>
              <a:rPr lang="en-US" altLang="en-US" smtClean="0"/>
              <a:t>It is begun to be </a:t>
            </a:r>
            <a:r>
              <a:rPr lang="en-US" altLang="en-US" smtClean="0">
                <a:solidFill>
                  <a:srgbClr val="FF0000"/>
                </a:solidFill>
              </a:rPr>
              <a:t>chemically</a:t>
            </a:r>
            <a:r>
              <a:rPr lang="en-US" altLang="en-US" smtClean="0"/>
              <a:t> broken down by </a:t>
            </a:r>
            <a:r>
              <a:rPr lang="en-US" altLang="en-US" smtClean="0">
                <a:solidFill>
                  <a:srgbClr val="FF0000"/>
                </a:solidFill>
              </a:rPr>
              <a:t>amylase</a:t>
            </a:r>
            <a:r>
              <a:rPr lang="en-US" altLang="en-US" smtClean="0"/>
              <a:t>, an enzyme in saliva that breaks down carbohydrates.</a:t>
            </a:r>
          </a:p>
        </p:txBody>
      </p:sp>
      <p:pic>
        <p:nvPicPr>
          <p:cNvPr id="8196" name="Content Placeholder 4" descr="teeth_mouth.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00600" y="1920875"/>
            <a:ext cx="3252788" cy="4433888"/>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9219" name="Content Placeholder 2"/>
          <p:cNvSpPr>
            <a:spLocks noGrp="1"/>
          </p:cNvSpPr>
          <p:nvPr>
            <p:ph sz="half" idx="1"/>
          </p:nvPr>
        </p:nvSpPr>
        <p:spPr>
          <a:xfrm>
            <a:off x="152400" y="1905000"/>
            <a:ext cx="4114800" cy="4435475"/>
          </a:xfrm>
        </p:spPr>
        <p:txBody>
          <a:bodyPr/>
          <a:lstStyle/>
          <a:p>
            <a:pPr eaLnBrk="1" hangingPunct="1"/>
            <a:r>
              <a:rPr lang="en-US" altLang="en-US" dirty="0" smtClean="0"/>
              <a:t>The tongue moves the food around until it forms a ball called a </a:t>
            </a:r>
            <a:r>
              <a:rPr lang="en-US" altLang="en-US" dirty="0" smtClean="0">
                <a:solidFill>
                  <a:srgbClr val="FF0000"/>
                </a:solidFill>
              </a:rPr>
              <a:t>bolus</a:t>
            </a:r>
            <a:r>
              <a:rPr lang="en-US" altLang="en-US" dirty="0" smtClean="0"/>
              <a:t>.</a:t>
            </a:r>
          </a:p>
          <a:p>
            <a:pPr eaLnBrk="1" hangingPunct="1"/>
            <a:r>
              <a:rPr lang="en-US" altLang="en-US" dirty="0" smtClean="0"/>
              <a:t>The bolus is passed to the </a:t>
            </a:r>
            <a:r>
              <a:rPr lang="en-US" altLang="en-US" dirty="0" smtClean="0">
                <a:solidFill>
                  <a:srgbClr val="FF0000"/>
                </a:solidFill>
              </a:rPr>
              <a:t>pharynx</a:t>
            </a:r>
            <a:r>
              <a:rPr lang="en-US" altLang="en-US" dirty="0" smtClean="0"/>
              <a:t> (throat) and the </a:t>
            </a:r>
            <a:r>
              <a:rPr lang="en-US" altLang="en-US" dirty="0" smtClean="0">
                <a:solidFill>
                  <a:srgbClr val="FF0000"/>
                </a:solidFill>
              </a:rPr>
              <a:t>epiglottis</a:t>
            </a:r>
            <a:r>
              <a:rPr lang="en-US" altLang="en-US" dirty="0" smtClean="0"/>
              <a:t> </a:t>
            </a:r>
            <a:r>
              <a:rPr lang="en-US" altLang="en-US" sz="2000" dirty="0" smtClean="0"/>
              <a:t>(ep-</a:t>
            </a:r>
            <a:r>
              <a:rPr lang="en-US" altLang="en-US" sz="2000" dirty="0" err="1" smtClean="0"/>
              <a:t>i</a:t>
            </a:r>
            <a:r>
              <a:rPr lang="en-US" altLang="en-US" sz="2000" dirty="0" smtClean="0"/>
              <a:t>-</a:t>
            </a:r>
            <a:r>
              <a:rPr lang="en-US" altLang="en-US" sz="2000" dirty="0" err="1" smtClean="0"/>
              <a:t>glot</a:t>
            </a:r>
            <a:r>
              <a:rPr lang="en-US" altLang="en-US" sz="2000" dirty="0" smtClean="0"/>
              <a:t>-is) </a:t>
            </a:r>
            <a:r>
              <a:rPr lang="en-US" altLang="en-US" dirty="0"/>
              <a:t>makes </a:t>
            </a:r>
            <a:r>
              <a:rPr lang="en-US" altLang="en-US" dirty="0" smtClean="0"/>
              <a:t>sure the bolus passes into the </a:t>
            </a:r>
            <a:r>
              <a:rPr lang="en-US" altLang="en-US" dirty="0" smtClean="0">
                <a:solidFill>
                  <a:srgbClr val="FF0000"/>
                </a:solidFill>
              </a:rPr>
              <a:t>esophagus</a:t>
            </a:r>
            <a:r>
              <a:rPr lang="en-US" altLang="en-US" dirty="0" smtClean="0"/>
              <a:t> and not down the windpipe!</a:t>
            </a:r>
          </a:p>
        </p:txBody>
      </p:sp>
      <p:pic>
        <p:nvPicPr>
          <p:cNvPr id="9220" name="Content Placeholder 4" descr="pharynx.gif"/>
          <p:cNvPicPr>
            <a:picLocks noGrp="1" noChangeAspect="1"/>
          </p:cNvPicPr>
          <p:nvPr>
            <p:ph sz="half" idx="2"/>
          </p:nvPr>
        </p:nvPicPr>
        <p:blipFill>
          <a:blip r:embed="rId2">
            <a:extLst>
              <a:ext uri="{28A0092B-C50C-407E-A947-70E740481C1C}">
                <a14:useLocalDpi xmlns:a14="http://schemas.microsoft.com/office/drawing/2010/main" val="0"/>
              </a:ext>
            </a:extLst>
          </a:blip>
          <a:srcRect r="11320"/>
          <a:stretch>
            <a:fillRect/>
          </a:stretch>
        </p:blipFill>
        <p:spPr>
          <a:xfrm>
            <a:off x="4256314" y="2057400"/>
            <a:ext cx="4845050" cy="37338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704850"/>
            <a:ext cx="8229600" cy="1143000"/>
          </a:xfrm>
        </p:spPr>
        <p:txBody>
          <a:bodyPr/>
          <a:lstStyle/>
          <a:p>
            <a:pPr algn="ctr" eaLnBrk="1" hangingPunct="1"/>
            <a:r>
              <a:rPr lang="en-US" altLang="en-US" smtClean="0"/>
              <a:t>The Human Digestive System</a:t>
            </a:r>
          </a:p>
        </p:txBody>
      </p:sp>
      <p:sp>
        <p:nvSpPr>
          <p:cNvPr id="10243" name="Content Placeholder 2"/>
          <p:cNvSpPr>
            <a:spLocks noGrp="1"/>
          </p:cNvSpPr>
          <p:nvPr>
            <p:ph sz="half" idx="1"/>
          </p:nvPr>
        </p:nvSpPr>
        <p:spPr>
          <a:xfrm>
            <a:off x="457200" y="1920875"/>
            <a:ext cx="4038600" cy="4433888"/>
          </a:xfrm>
        </p:spPr>
        <p:txBody>
          <a:bodyPr/>
          <a:lstStyle/>
          <a:p>
            <a:pPr eaLnBrk="1" hangingPunct="1"/>
            <a:r>
              <a:rPr lang="en-US" altLang="en-US" dirty="0" smtClean="0"/>
              <a:t>The bolus passes down the esophagus by </a:t>
            </a:r>
            <a:r>
              <a:rPr lang="en-US" altLang="en-US" dirty="0">
                <a:solidFill>
                  <a:srgbClr val="FF0000"/>
                </a:solidFill>
              </a:rPr>
              <a:t>peristalsis </a:t>
            </a:r>
            <a:r>
              <a:rPr lang="en-US" altLang="en-US" sz="1800" dirty="0"/>
              <a:t>(</a:t>
            </a:r>
            <a:r>
              <a:rPr lang="en-US" altLang="en-US" sz="1800" dirty="0" smtClean="0"/>
              <a:t>pair-uh-stall-sis)</a:t>
            </a:r>
            <a:r>
              <a:rPr lang="en-US" altLang="en-US" sz="1800" dirty="0" smtClean="0"/>
              <a:t>.</a:t>
            </a:r>
            <a:endParaRPr lang="en-US" altLang="en-US" sz="1800" dirty="0" smtClean="0"/>
          </a:p>
          <a:p>
            <a:pPr eaLnBrk="1" hangingPunct="1"/>
            <a:r>
              <a:rPr lang="en-US" altLang="en-US" dirty="0" smtClean="0"/>
              <a:t>Peristalsis is a wave of muscular contractions that push the bolus down towards the stomach.</a:t>
            </a:r>
          </a:p>
        </p:txBody>
      </p:sp>
      <p:pic>
        <p:nvPicPr>
          <p:cNvPr id="10244" name="Content Placeholder 4" descr="peristalsis.gif"/>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114800" y="1828800"/>
            <a:ext cx="4495800" cy="4924425"/>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279c20c3caf3300dae6b438536eb8c56">
  <xsd:schema xmlns:xsd="http://www.w3.org/2001/XMLSchema" xmlns:p="http://schemas.microsoft.com/office/2006/metadata/properties" targetNamespace="http://schemas.microsoft.com/office/2006/metadata/properties" ma:root="true" ma:fieldsID="0d2e1ca116041f9e11471c52c4c9d6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6D13C3-6D36-4EEC-9863-70BC5DFC57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C2467D1B-D0D5-4421-8DBC-4AD1CDF6A87C}">
  <ds:schemaRefs>
    <ds:schemaRef ds:uri="http://schemas.microsoft.com/sharepoint/v3/contenttype/forms"/>
  </ds:schemaRefs>
</ds:datastoreItem>
</file>

<file path=customXml/itemProps3.xml><?xml version="1.0" encoding="utf-8"?>
<ds:datastoreItem xmlns:ds="http://schemas.openxmlformats.org/officeDocument/2006/customXml" ds:itemID="{3CC76EB9-91CB-457F-A591-3DC0A44AB7B5}">
  <ds:schemaRefs>
    <ds:schemaRef ds:uri="http://purl.org/dc/term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2006/metadata/properties"/>
    <ds:schemaRef ds:uri="http://www.w3.org/XML/1998/namespace"/>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Flow</Template>
  <TotalTime>310</TotalTime>
  <Words>939</Words>
  <Application>Microsoft Office PowerPoint</Application>
  <PresentationFormat>On-screen Show (4:3)</PresentationFormat>
  <Paragraphs>87</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Cambria Math</vt:lpstr>
      <vt:lpstr>Constantia</vt:lpstr>
      <vt:lpstr>Wingdings</vt:lpstr>
      <vt:lpstr>Wingdings 2</vt:lpstr>
      <vt:lpstr>Flow</vt:lpstr>
      <vt:lpstr>Blood Pressure Lab</vt:lpstr>
      <vt:lpstr>Blood Pressure Lab</vt:lpstr>
      <vt:lpstr>Lab Results</vt:lpstr>
      <vt:lpstr>The Digestive System</vt:lpstr>
      <vt:lpstr>Introduction</vt:lpstr>
      <vt:lpstr>Introduction</vt:lpstr>
      <vt:lpstr>The Human Digestive System</vt:lpstr>
      <vt:lpstr>The Human Digestive System</vt:lpstr>
      <vt:lpstr>The Human Digestive System</vt:lpstr>
      <vt:lpstr>The Human Digestive System</vt:lpstr>
      <vt:lpstr>The Human Digestive System</vt:lpstr>
      <vt:lpstr>The Human Digestive System</vt:lpstr>
      <vt:lpstr>The Human Digestive System</vt:lpstr>
      <vt:lpstr>The Human Digestive System</vt:lpstr>
      <vt:lpstr>The Human Digestive System</vt:lpstr>
      <vt:lpstr>The Human Digestive System</vt:lpstr>
      <vt:lpstr>The Human Digestive System</vt:lpstr>
      <vt:lpstr>The Human Digestive System</vt:lpstr>
      <vt:lpstr>The Human Digestive System</vt:lpstr>
      <vt:lpstr>The Human Digestive System</vt:lpstr>
      <vt:lpstr>Digestion and Homeostasis</vt:lpstr>
      <vt:lpstr>Digestion and Homeostasis</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Digestive System</dc:title>
  <dc:creator>Dave Jarrell</dc:creator>
  <cp:lastModifiedBy>Ritchie</cp:lastModifiedBy>
  <cp:revision>23</cp:revision>
  <cp:lastPrinted>2012-05-08T12:59:34Z</cp:lastPrinted>
  <dcterms:created xsi:type="dcterms:W3CDTF">2009-04-01T00:37:37Z</dcterms:created>
  <dcterms:modified xsi:type="dcterms:W3CDTF">2015-05-29T00:25:34Z</dcterms:modified>
</cp:coreProperties>
</file>